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B0AF64-2FC9-403D-B3C9-1AC1B5860F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2735382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B0AF64-2FC9-403D-B3C9-1AC1B5860F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302197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B0AF64-2FC9-403D-B3C9-1AC1B5860F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BFF52F6-0ACF-46C4-BB02-50CCF47B07DB}"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5333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2B0AF64-2FC9-403D-B3C9-1AC1B5860F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2477271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2B0AF64-2FC9-403D-B3C9-1AC1B5860F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BFF52F6-0ACF-46C4-BB02-50CCF47B07DB}"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4063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2B0AF64-2FC9-403D-B3C9-1AC1B5860F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1439570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0AF64-2FC9-403D-B3C9-1AC1B5860F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812985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0AF64-2FC9-403D-B3C9-1AC1B5860F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290631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0AF64-2FC9-403D-B3C9-1AC1B5860F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301581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B0AF64-2FC9-403D-B3C9-1AC1B5860F8D}"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426983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B0AF64-2FC9-403D-B3C9-1AC1B5860F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396565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B0AF64-2FC9-403D-B3C9-1AC1B5860F8D}"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328901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B0AF64-2FC9-403D-B3C9-1AC1B5860F8D}"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334665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0AF64-2FC9-403D-B3C9-1AC1B5860F8D}"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279919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B0AF64-2FC9-403D-B3C9-1AC1B5860F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1767793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B0AF64-2FC9-403D-B3C9-1AC1B5860F8D}"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BFF52F6-0ACF-46C4-BB02-50CCF47B07DB}" type="slidenum">
              <a:rPr lang="en-US" smtClean="0"/>
              <a:t>‹#›</a:t>
            </a:fld>
            <a:endParaRPr lang="en-US"/>
          </a:p>
        </p:txBody>
      </p:sp>
    </p:spTree>
    <p:extLst>
      <p:ext uri="{BB962C8B-B14F-4D97-AF65-F5344CB8AC3E}">
        <p14:creationId xmlns:p14="http://schemas.microsoft.com/office/powerpoint/2010/main" val="175880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2B0AF64-2FC9-403D-B3C9-1AC1B5860F8D}" type="datetimeFigureOut">
              <a:rPr lang="en-US" smtClean="0"/>
              <a:t>11/7/2019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BFF52F6-0ACF-46C4-BB02-50CCF47B07DB}" type="slidenum">
              <a:rPr lang="en-US" smtClean="0"/>
              <a:t>‹#›</a:t>
            </a:fld>
            <a:endParaRPr lang="en-US"/>
          </a:p>
        </p:txBody>
      </p:sp>
    </p:spTree>
    <p:extLst>
      <p:ext uri="{BB962C8B-B14F-4D97-AF65-F5344CB8AC3E}">
        <p14:creationId xmlns:p14="http://schemas.microsoft.com/office/powerpoint/2010/main" val="3857128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1676400"/>
            <a:ext cx="6400800" cy="3124200"/>
          </a:xfrm>
        </p:spPr>
        <p:txBody>
          <a:bodyPr>
            <a:noAutofit/>
          </a:bodyPr>
          <a:lstStyle/>
          <a:p>
            <a:pPr algn="ctr" rtl="1"/>
            <a:r>
              <a:rPr lang="ar-SA" sz="3600" b="1" dirty="0" smtClean="0">
                <a:solidFill>
                  <a:schemeClr val="tx1"/>
                </a:solidFill>
              </a:rPr>
              <a:t>كرة السلة</a:t>
            </a:r>
            <a:endParaRPr lang="en-US" sz="3600" b="1" dirty="0" smtClean="0">
              <a:solidFill>
                <a:schemeClr val="tx1"/>
              </a:solidFill>
            </a:endParaRPr>
          </a:p>
          <a:p>
            <a:pPr algn="ctr" rtl="1"/>
            <a:r>
              <a:rPr lang="ar-SA" sz="3600" b="1" dirty="0" smtClean="0">
                <a:solidFill>
                  <a:schemeClr val="tx1"/>
                </a:solidFill>
              </a:rPr>
              <a:t>المرحلة الثانية</a:t>
            </a:r>
            <a:endParaRPr lang="en-US" sz="3600" b="1" dirty="0" smtClean="0">
              <a:solidFill>
                <a:schemeClr val="tx1"/>
              </a:solidFill>
            </a:endParaRPr>
          </a:p>
          <a:p>
            <a:pPr algn="ctr" rtl="1"/>
            <a:r>
              <a:rPr lang="ar-SA" sz="3600" b="1" dirty="0" smtClean="0">
                <a:solidFill>
                  <a:schemeClr val="tx1"/>
                </a:solidFill>
              </a:rPr>
              <a:t> </a:t>
            </a:r>
            <a:endParaRPr lang="en-US" sz="3600" b="1" dirty="0" smtClean="0">
              <a:solidFill>
                <a:schemeClr val="tx1"/>
              </a:solidFill>
            </a:endParaRPr>
          </a:p>
          <a:p>
            <a:pPr algn="ctr" rtl="1"/>
            <a:r>
              <a:rPr lang="ar-SA" sz="3600" b="1" dirty="0" smtClean="0">
                <a:solidFill>
                  <a:schemeClr val="tx1"/>
                </a:solidFill>
              </a:rPr>
              <a:t>أعداد</a:t>
            </a:r>
            <a:endParaRPr lang="en-US" sz="3600" b="1" dirty="0" smtClean="0">
              <a:solidFill>
                <a:schemeClr val="tx1"/>
              </a:solidFill>
            </a:endParaRPr>
          </a:p>
          <a:p>
            <a:pPr algn="ctr"/>
            <a:r>
              <a:rPr lang="ar-SA" sz="3600" b="1" dirty="0" err="1" smtClean="0">
                <a:solidFill>
                  <a:schemeClr val="tx1"/>
                </a:solidFill>
              </a:rPr>
              <a:t>أ.م.د</a:t>
            </a:r>
            <a:r>
              <a:rPr lang="ar-SA" sz="3600" b="1" dirty="0" smtClean="0">
                <a:solidFill>
                  <a:schemeClr val="tx1"/>
                </a:solidFill>
              </a:rPr>
              <a:t> علي عاشور عبيد</a:t>
            </a:r>
            <a:endParaRPr lang="en-US" sz="3600" b="1" dirty="0" smtClean="0">
              <a:solidFill>
                <a:schemeClr val="tx1"/>
              </a:solidFill>
            </a:endParaRPr>
          </a:p>
          <a:p>
            <a:pPr algn="ctr"/>
            <a:endParaRPr lang="en-US" sz="3600" dirty="0"/>
          </a:p>
        </p:txBody>
      </p:sp>
    </p:spTree>
    <p:extLst>
      <p:ext uri="{BB962C8B-B14F-4D97-AF65-F5344CB8AC3E}">
        <p14:creationId xmlns:p14="http://schemas.microsoft.com/office/powerpoint/2010/main" val="2973338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اجراءات الإدخال</a:t>
            </a:r>
            <a:endParaRPr lang="en-US" dirty="0"/>
          </a:p>
        </p:txBody>
      </p:sp>
      <p:sp>
        <p:nvSpPr>
          <p:cNvPr id="3" name="Content Placeholder 2"/>
          <p:cNvSpPr>
            <a:spLocks noGrp="1"/>
          </p:cNvSpPr>
          <p:nvPr>
            <p:ph idx="1"/>
          </p:nvPr>
        </p:nvSpPr>
        <p:spPr/>
        <p:txBody>
          <a:bodyPr>
            <a:normAutofit fontScale="70000" lnSpcReduction="20000"/>
          </a:bodyPr>
          <a:lstStyle/>
          <a:p>
            <a:pPr algn="r" rtl="1"/>
            <a:r>
              <a:rPr lang="ar-SA" dirty="0" smtClean="0"/>
              <a:t>1 </a:t>
            </a:r>
            <a:r>
              <a:rPr lang="ar-SA" dirty="0"/>
              <a:t>- يجب على الحكم أن يضع او يسلم الكرة في متناول يد اللاعب الذي يقوم </a:t>
            </a:r>
            <a:r>
              <a:rPr lang="ar-SA" dirty="0" err="1"/>
              <a:t>باداء</a:t>
            </a:r>
            <a:r>
              <a:rPr lang="ar-SA" dirty="0"/>
              <a:t> رمية</a:t>
            </a:r>
            <a:endParaRPr lang="en-US" dirty="0"/>
          </a:p>
          <a:p>
            <a:pPr algn="r" rtl="1"/>
            <a:r>
              <a:rPr lang="ar-SA" dirty="0"/>
              <a:t>2- الادخال لا يكون الحكم على بعد لا يزيد عن ( 4 م ) عن اللاعب المؤدي لرمية الادخال</a:t>
            </a:r>
            <a:endParaRPr lang="en-US" dirty="0"/>
          </a:p>
          <a:p>
            <a:pPr algn="r" rtl="1"/>
            <a:r>
              <a:rPr lang="ar-SA" dirty="0"/>
              <a:t>3 - يكون الاعب المؤدي لرمية الادخال في المكان الذي يحدده له الحكم </a:t>
            </a:r>
            <a:endParaRPr lang="en-US" dirty="0"/>
          </a:p>
          <a:p>
            <a:pPr algn="r" rtl="1"/>
            <a:r>
              <a:rPr lang="ar-SA" dirty="0"/>
              <a:t>4- يجب تنفيذ رمية الادخال من الخارج عند اقرب مكان المخالفة او المكان الذي توقف عنده اللعب باستثناء خلف اللوحة مباشرة</a:t>
            </a:r>
            <a:endParaRPr lang="en-US" dirty="0"/>
          </a:p>
          <a:p>
            <a:pPr algn="r" rtl="1"/>
            <a:r>
              <a:rPr lang="ar-SA" dirty="0"/>
              <a:t>5- يجب أن تنقذ رمية الإدخال من خط امتداد منتصف الملعب مقابل طاولة التسجيل في الحالتين الآتيتين:</a:t>
            </a:r>
            <a:endParaRPr lang="en-US" dirty="0"/>
          </a:p>
          <a:p>
            <a:pPr algn="r" rtl="1"/>
            <a:r>
              <a:rPr lang="ar-SA" dirty="0"/>
              <a:t>أ - بداية جميع فترات اللعب ما عدى الفترة الأولى</a:t>
            </a:r>
            <a:endParaRPr lang="en-US" dirty="0"/>
          </a:p>
          <a:p>
            <a:pPr algn="r" rtl="1"/>
            <a:r>
              <a:rPr lang="ar-SA" dirty="0"/>
              <a:t>ب- اليد بعد تنفيذ رميات حره ناتجة عن خطأ فني او سوء سلوك او عدم اهليه ويؤدي الاعب رمية الادخال بوضع قدميه على جانبي الملعب. ويتم ادخالها في أي موقع من الملعب .</a:t>
            </a:r>
            <a:endParaRPr lang="en-US" dirty="0"/>
          </a:p>
          <a:p>
            <a:pPr algn="r" rtl="1"/>
            <a:r>
              <a:rPr lang="ar-SA" dirty="0"/>
              <a:t>ملاحظة عندما تظهر على ساعة المباراة (2:00) دقيقتان او دقيقة او اقل من الفترة الرابعة او كل فترة اضافية ، بعد وقت مستقطع تم منحه الفريق المستحق يجب أن تعطي الكرة الرمية ادخال من خط رسمية الادخال في المنطقة الأمامية المقابلة لطاولة التسجيل</a:t>
            </a:r>
            <a:endParaRPr lang="en-US" dirty="0"/>
          </a:p>
          <a:p>
            <a:pPr algn="r"/>
            <a:r>
              <a:rPr lang="ar-SA" dirty="0"/>
              <a:t>6 - تنفيذ رمية الأدحال في الأخطاء الشخصية من المناطق القريبة من حدوث الخطأ</a:t>
            </a:r>
            <a:endParaRPr lang="en-US" dirty="0"/>
          </a:p>
        </p:txBody>
      </p:sp>
    </p:spTree>
    <p:extLst>
      <p:ext uri="{BB962C8B-B14F-4D97-AF65-F5344CB8AC3E}">
        <p14:creationId xmlns:p14="http://schemas.microsoft.com/office/powerpoint/2010/main" val="2463444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حالات تخص اللاعب المنفذ لرمية الادخال</a:t>
            </a:r>
            <a:endParaRPr lang="en-US" dirty="0"/>
          </a:p>
        </p:txBody>
      </p:sp>
      <p:sp>
        <p:nvSpPr>
          <p:cNvPr id="3" name="Content Placeholder 2"/>
          <p:cNvSpPr>
            <a:spLocks noGrp="1"/>
          </p:cNvSpPr>
          <p:nvPr>
            <p:ph idx="1"/>
          </p:nvPr>
        </p:nvSpPr>
        <p:spPr/>
        <p:txBody>
          <a:bodyPr/>
          <a:lstStyle/>
          <a:p>
            <a:pPr rtl="1"/>
            <a:r>
              <a:rPr lang="ar-SA" dirty="0" smtClean="0"/>
              <a:t>1 </a:t>
            </a:r>
            <a:r>
              <a:rPr lang="ar-SA" dirty="0"/>
              <a:t>- يدب على اللاعب المنفذ رمية الإدخال أن لا يستنفذ اكثر من هنا لترك الكرة </a:t>
            </a:r>
            <a:endParaRPr lang="en-US" dirty="0"/>
          </a:p>
          <a:p>
            <a:pPr rtl="1"/>
            <a:r>
              <a:rPr lang="fa-IR" dirty="0"/>
              <a:t>2 - </a:t>
            </a:r>
            <a:r>
              <a:rPr lang="ar-SA" dirty="0"/>
              <a:t>لا يخطو إلى الرض الملعب قبل أو لحظة ترك الكرة</a:t>
            </a:r>
            <a:endParaRPr lang="en-US" dirty="0"/>
          </a:p>
          <a:p>
            <a:pPr rtl="1"/>
            <a:r>
              <a:rPr lang="ar-SA" dirty="0"/>
              <a:t>3 - ان لا يتسبب في أن تلمس الكرة خارج الحدود بعد تركها في رمية الإدخال</a:t>
            </a:r>
            <a:endParaRPr lang="en-US" dirty="0"/>
          </a:p>
          <a:p>
            <a:pPr rtl="1"/>
            <a:r>
              <a:rPr lang="ar-SA" dirty="0"/>
              <a:t>4 - أن لا يلمس الكرة في الملعب قبل أن تلمس لاعب اخر</a:t>
            </a:r>
            <a:endParaRPr lang="en-US" dirty="0"/>
          </a:p>
          <a:p>
            <a:pPr rtl="1"/>
            <a:r>
              <a:rPr lang="ar-SA" dirty="0"/>
              <a:t>5- أن لا يتسبب في ان تدخل الكرة مباشرة للسلة</a:t>
            </a:r>
            <a:endParaRPr lang="en-US" dirty="0"/>
          </a:p>
          <a:p>
            <a:endParaRPr lang="en-US" dirty="0"/>
          </a:p>
        </p:txBody>
      </p:sp>
    </p:spTree>
    <p:extLst>
      <p:ext uri="{BB962C8B-B14F-4D97-AF65-F5344CB8AC3E}">
        <p14:creationId xmlns:p14="http://schemas.microsoft.com/office/powerpoint/2010/main" val="336857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المخالفات</a:t>
            </a:r>
            <a:endParaRPr lang="en-US" dirty="0"/>
          </a:p>
        </p:txBody>
      </p:sp>
      <p:sp>
        <p:nvSpPr>
          <p:cNvPr id="3" name="Content Placeholder 2"/>
          <p:cNvSpPr>
            <a:spLocks noGrp="1"/>
          </p:cNvSpPr>
          <p:nvPr>
            <p:ph idx="1"/>
          </p:nvPr>
        </p:nvSpPr>
        <p:spPr>
          <a:xfrm>
            <a:off x="762000" y="1066800"/>
            <a:ext cx="8077200" cy="4038600"/>
          </a:xfrm>
        </p:spPr>
        <p:txBody>
          <a:bodyPr>
            <a:noAutofit/>
          </a:bodyPr>
          <a:lstStyle/>
          <a:p>
            <a:pPr algn="r" rtl="1"/>
            <a:endParaRPr lang="en-US" sz="1600" dirty="0"/>
          </a:p>
          <a:p>
            <a:pPr algn="r" rtl="1"/>
            <a:r>
              <a:rPr lang="ar-SA" sz="1600" dirty="0"/>
              <a:t>هي كسر لقواعد اللعبة جزاءها ، تمنح الكرة للمنافس لرمية الخال من خارج الحدود علد اقرب نقطة للمخالفة </a:t>
            </a:r>
            <a:endParaRPr lang="en-US" sz="1600" dirty="0"/>
          </a:p>
          <a:p>
            <a:pPr algn="r" rtl="1"/>
            <a:r>
              <a:rPr lang="ar-SA" sz="1600" b="1" dirty="0"/>
              <a:t>1- اللاعب خارج الحدود والكرة خارج الحدود</a:t>
            </a:r>
            <a:r>
              <a:rPr lang="ar-SA" sz="1600" dirty="0"/>
              <a:t> اذا ما يتحرك اللاعب او لاعبان الى خارج الحدود او الى منطقة الخلفية اثناء كرة ممسوكة</a:t>
            </a:r>
            <a:endParaRPr lang="en-US" sz="1600" dirty="0"/>
          </a:p>
          <a:p>
            <a:pPr algn="r" rtl="1"/>
            <a:r>
              <a:rPr lang="fa-IR" sz="1600" b="1" dirty="0"/>
              <a:t>2 </a:t>
            </a:r>
            <a:r>
              <a:rPr lang="ar-SA" sz="1600" b="1" dirty="0"/>
              <a:t>۔ ثلاث ثواني</a:t>
            </a:r>
            <a:r>
              <a:rPr lang="ar-SA" sz="1600" dirty="0"/>
              <a:t>: لا يجوز للاعب البقاء أكثر من ثلاث ثوان متواصلة في المنطقة المحرمة للمنافس ويستلم الكرة وهو داخل هذه المنطقة ( يستفيد منها )</a:t>
            </a:r>
            <a:endParaRPr lang="en-US" sz="1600" dirty="0"/>
          </a:p>
          <a:p>
            <a:pPr algn="r" rtl="1"/>
            <a:r>
              <a:rPr lang="ar-SA" sz="1600" b="1" dirty="0"/>
              <a:t>3 - ثمانية ثواني:</a:t>
            </a:r>
            <a:r>
              <a:rPr lang="ar-SA" sz="1600" dirty="0"/>
              <a:t> اذا احرز لاعب السيطرة على كرة حية في منطقته الخلفية من رمية ادخال يجب على الفريق المسيطر على الكرة نقل الكرة من منطقته الخلفية الى منطقته الأمامية خلال ( </a:t>
            </a:r>
            <a:r>
              <a:rPr lang="fa-IR" sz="1600" dirty="0"/>
              <a:t>۸ ) </a:t>
            </a:r>
            <a:r>
              <a:rPr lang="ar-SA" sz="1600" dirty="0"/>
              <a:t>ثمانية ثوان </a:t>
            </a:r>
            <a:endParaRPr lang="en-US" sz="1600" dirty="0"/>
          </a:p>
          <a:p>
            <a:pPr algn="r" rtl="1"/>
            <a:r>
              <a:rPr lang="ar-SA" sz="1600" b="1" dirty="0"/>
              <a:t>4 - 24 ثانية</a:t>
            </a:r>
            <a:r>
              <a:rPr lang="ar-SA" sz="1600" dirty="0"/>
              <a:t> وهي المدة المحددة للهجوم وفي حالة تجاوزها تمنح الكرة الفريق المنافس</a:t>
            </a:r>
            <a:endParaRPr lang="en-US" sz="1600" dirty="0"/>
          </a:p>
          <a:p>
            <a:pPr algn="r" rtl="1"/>
            <a:r>
              <a:rPr lang="ar-SA" sz="1600" b="1" dirty="0"/>
              <a:t>5- المحاورة بكلتا اليدين</a:t>
            </a:r>
            <a:r>
              <a:rPr lang="ar-SA" sz="1600" dirty="0"/>
              <a:t> أو الاستمرار بالمحاورة و مسك الكره وبعدها يقوم اللعب بالمحاورة مره ثانية وتسمى هذه المخالفة ( ديل ربل ) ـ </a:t>
            </a:r>
            <a:endParaRPr lang="en-US" sz="1600" dirty="0"/>
          </a:p>
          <a:p>
            <a:pPr algn="r" rtl="1"/>
            <a:r>
              <a:rPr lang="ar-SA" sz="1600" b="1" dirty="0"/>
              <a:t>6- المشي بالكرة</a:t>
            </a:r>
            <a:r>
              <a:rPr lang="ar-SA" sz="1600" dirty="0"/>
              <a:t>: وهوه عندما يقوم اللاعب </a:t>
            </a:r>
            <a:r>
              <a:rPr lang="ar-SA" sz="1600" dirty="0" err="1"/>
              <a:t>بخطوتان</a:t>
            </a:r>
            <a:r>
              <a:rPr lang="ar-SA" sz="1600" dirty="0"/>
              <a:t> وهو حامل للكرة بكلتا اليدين</a:t>
            </a:r>
            <a:endParaRPr lang="en-US" sz="1600" dirty="0"/>
          </a:p>
          <a:p>
            <a:pPr algn="r" rtl="1"/>
            <a:r>
              <a:rPr lang="ar-SA" sz="1600" dirty="0"/>
              <a:t>7- الرجوع الى المنطقة الخلفية في حالة هجوم الفريق وتخطي خط الوسط ثم العودة الى هذه المنطقة.</a:t>
            </a:r>
            <a:endParaRPr lang="en-US" sz="1600" dirty="0"/>
          </a:p>
          <a:p>
            <a:pPr algn="r" rtl="1"/>
            <a:r>
              <a:rPr lang="ar-SA" sz="1600" b="1" dirty="0"/>
              <a:t>8- 5 ثواني</a:t>
            </a:r>
            <a:r>
              <a:rPr lang="ar-SA" sz="1600" dirty="0"/>
              <a:t>: وهي المدة التي تمنح للاعب لما يكون في حالة تنفيذ لرمية أدخال</a:t>
            </a:r>
            <a:endParaRPr lang="en-US" sz="1600" dirty="0"/>
          </a:p>
          <a:p>
            <a:pPr algn="r"/>
            <a:endParaRPr lang="en-US" sz="1600" dirty="0"/>
          </a:p>
        </p:txBody>
      </p:sp>
    </p:spTree>
    <p:extLst>
      <p:ext uri="{BB962C8B-B14F-4D97-AF65-F5344CB8AC3E}">
        <p14:creationId xmlns:p14="http://schemas.microsoft.com/office/powerpoint/2010/main" val="2465056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TotalTime>
  <Words>466</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Tahoma</vt:lpstr>
      <vt:lpstr>Wingdings 3</vt:lpstr>
      <vt:lpstr>Wisp</vt:lpstr>
      <vt:lpstr>PowerPoint Presentation</vt:lpstr>
      <vt:lpstr>اجراءات الإدخال</vt:lpstr>
      <vt:lpstr>حالات تخص اللاعب المنفذ لرمية الادخال</vt:lpstr>
      <vt:lpstr>المخالفات</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saif raheem</cp:lastModifiedBy>
  <cp:revision>5</cp:revision>
  <dcterms:created xsi:type="dcterms:W3CDTF">2019-08-06T07:18:49Z</dcterms:created>
  <dcterms:modified xsi:type="dcterms:W3CDTF">2019-11-07T06:47:03Z</dcterms:modified>
</cp:coreProperties>
</file>